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comments/modernComment_11D_1274AF86.xml" ContentType="application/vnd.ms-powerpoint.comments+xml"/>
  <Override PartName="/ppt/authors.xml" ContentType="application/vnd.ms-powerpoint.authors+xml"/>
  <Override PartName="/ppt/comments/modernComment_122_5B0EA0D4.xml" ContentType="application/vnd.ms-powerpoint.comments+xml"/>
  <Override PartName="/ppt/comments/modernComment_115_D32974A8.xml" ContentType="application/vnd.ms-powerpoint.comments+xml"/>
  <Override PartName="/ppt/comments/modernComment_105_17DC65B9.xml" ContentType="application/vnd.ms-powerpoint.comment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3" r:id="rId3"/>
    <p:sldId id="258" r:id="rId4"/>
    <p:sldId id="294" r:id="rId5"/>
    <p:sldId id="291" r:id="rId6"/>
    <p:sldId id="259" r:id="rId7"/>
    <p:sldId id="261" r:id="rId8"/>
    <p:sldId id="272" r:id="rId9"/>
    <p:sldId id="260" r:id="rId10"/>
    <p:sldId id="273" r:id="rId11"/>
    <p:sldId id="277" r:id="rId12"/>
    <p:sldId id="278" r:id="rId13"/>
    <p:sldId id="266" r:id="rId14"/>
    <p:sldId id="274" r:id="rId15"/>
    <p:sldId id="279" r:id="rId16"/>
    <p:sldId id="301" r:id="rId17"/>
    <p:sldId id="275" r:id="rId18"/>
    <p:sldId id="281" r:id="rId19"/>
    <p:sldId id="282" r:id="rId20"/>
    <p:sldId id="283" r:id="rId21"/>
    <p:sldId id="262" r:id="rId22"/>
    <p:sldId id="264" r:id="rId23"/>
    <p:sldId id="287" r:id="rId24"/>
    <p:sldId id="285" r:id="rId25"/>
    <p:sldId id="280" r:id="rId26"/>
    <p:sldId id="288" r:id="rId27"/>
    <p:sldId id="289" r:id="rId28"/>
    <p:sldId id="284" r:id="rId29"/>
    <p:sldId id="292" r:id="rId30"/>
    <p:sldId id="269" r:id="rId31"/>
    <p:sldId id="290" r:id="rId32"/>
    <p:sldId id="270" r:id="rId33"/>
    <p:sldId id="271" r:id="rId34"/>
    <p:sldId id="295" r:id="rId35"/>
    <p:sldId id="296" r:id="rId36"/>
    <p:sldId id="297" r:id="rId37"/>
    <p:sldId id="298" r:id="rId38"/>
    <p:sldId id="299" r:id="rId39"/>
    <p:sldId id="300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D872E9F-008F-322C-7A3F-02D663A2DC4E}" name="Emily Peterson" initials="EP" userId="c4ffcf6b9d73e010" providerId="Windows Live"/>
  <p188:author id="{946957C1-9A08-7525-0EE7-B36BF1990AF7}" name="Waller, Lance" initials="" userId="S::lwaller@emory.edu::6d2b1406-35fe-485e-9cac-3d974c1cd9d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74"/>
    <p:restoredTop sz="94571"/>
  </p:normalViewPr>
  <p:slideViewPr>
    <p:cSldViewPr snapToGrid="0">
      <p:cViewPr varScale="1">
        <p:scale>
          <a:sx n="115" d="100"/>
          <a:sy n="115" d="100"/>
        </p:scale>
        <p:origin x="13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47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omments/modernComment_105_17DC65B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68D3579-302B-204B-948F-5E408E8BF810}" authorId="{CD872E9F-008F-322C-7A3F-02D663A2DC4E}" created="2024-07-30T20:09:19.43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00319929" sldId="261"/>
      <ac:spMk id="2" creationId="{39FCAE37-1D10-4893-DCE6-D5637C75D532}"/>
    </ac:deMkLst>
    <p188:txBody>
      <a:bodyPr/>
      <a:lstStyle/>
      <a:p>
        <a:r>
          <a:rPr lang="en-US"/>
          <a:t>Maybe also add a point here or on another slide including measurement error estimation Berkson vs Classical because that is where alot of what we do fits in including accounting for DP products.</a:t>
        </a:r>
      </a:p>
    </p188:txBody>
  </p188:cm>
</p188:cmLst>
</file>

<file path=ppt/comments/modernComment_115_D32974A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47E048D-2903-A241-81D7-47BD8B31B0D1}" authorId="{CD872E9F-008F-322C-7A3F-02D663A2DC4E}" created="2024-07-30T20:27:01.67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542709416" sldId="277"/>
      <ac:spMk id="3" creationId="{D99151CB-B57E-6BB3-6DE8-6E5DE50266F7}"/>
      <ac:txMk cp="142" len="31">
        <ac:context len="274" hash="3044519309"/>
      </ac:txMk>
    </ac:txMkLst>
    <p188:pos x="5232400" y="2619375"/>
    <p188:txBody>
      <a:bodyPr/>
      <a:lstStyle/>
      <a:p>
        <a:r>
          <a:rPr lang="en-US"/>
          <a:t>Maybe to  add « How to account for differential privacy introduced bias in small area estimates? »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4-07-31T15:26:38.961" authorId="{946957C1-9A08-7525-0EE7-B36BF1990AF7}"/>
          </p223:rxn>
        </p223:reactions>
      </p:ext>
    </p188:extLst>
  </p188:cm>
</p188:cmLst>
</file>

<file path=ppt/comments/modernComment_11D_1274AF8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A52F4F5-1CF4-7943-BFF2-97EC34D22BAF}" authorId="{CD872E9F-008F-322C-7A3F-02D663A2DC4E}" created="2024-07-30T20:11:18.71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09636998" sldId="285"/>
      <ac:spMk id="3" creationId="{17E93702-5010-4CC1-6626-55C3BE5EDED0}"/>
      <ac:txMk cp="17" len="37">
        <ac:context len="255" hash="3920704004"/>
      </ac:txMk>
    </ac:txMkLst>
    <p188:pos x="8488680" y="512626"/>
    <p188:replyLst>
      <p188:reply id="{BE41BBB2-6464-C049-8FAE-09FB9A3DFB7F}" authorId="{CD872E9F-008F-322C-7A3F-02D663A2DC4E}" created="2024-07-30T20:27:43.626">
        <p188:txBody>
          <a:bodyPr/>
          <a:lstStyle/>
          <a:p>
            <a:r>
              <a:rPr lang="en-US"/>
              <a:t>Leads into next slides when you talk about error</a:t>
            </a:r>
          </a:p>
        </p188:txBody>
      </p188:reply>
    </p188:replyLst>
    <p188:txBody>
      <a:bodyPr/>
      <a:lstStyle/>
      <a:p>
        <a:r>
          <a:rPr lang="en-US"/>
          <a:t>Maybe add bullet point each product suffers from data source specific measurement error</a:t>
        </a:r>
      </a:p>
    </p188:txBody>
  </p188:cm>
</p188:cmLst>
</file>

<file path=ppt/comments/modernComment_122_5B0EA0D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C8AC42C-C57F-CA48-A463-9251AB0F5F97}" authorId="{CD872E9F-008F-322C-7A3F-02D663A2DC4E}" created="2024-07-30T20:45:15.90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527685332" sldId="290"/>
      <ac:picMk id="3" creationId="{2D377C7C-0E9E-032C-FA71-095FE823DF14}"/>
    </ac:deMkLst>
    <p188:txBody>
      <a:bodyPr/>
      <a:lstStyle/>
      <a:p>
        <a:r>
          <a:rPr lang="en-US"/>
          <a:t>Updated with plots from paper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4-07-31T15:31:38.818" authorId="{946957C1-9A08-7525-0EE7-B36BF1990AF7}"/>
          </p223:rxn>
        </p223:reactions>
      </p:ext>
    </p188:extLst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19AD2-84A0-A0E2-7148-13285BC94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6EE739-FD10-AD80-3F97-078D3A67EA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3613D-9FAE-983C-7173-5819CAD21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2FCB-06D9-3B45-925A-4866A3BC30D2}" type="datetimeFigureOut">
              <a:rPr lang="en-US" smtClean="0"/>
              <a:t>7/31/24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B2223-738E-6C03-EA6A-92D4916C3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684E6-2BAE-8D1D-E436-3B38FDF1B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4BA4-61FB-C84A-85CD-0240AEEEB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5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074C4-3F62-8185-7C48-42761D6F3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1A16B9-4164-039E-6B0C-5EB15CF0F1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1F3C3-1FAD-15D0-0338-ACB2FC023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2FCB-06D9-3B45-925A-4866A3BC30D2}" type="datetimeFigureOut">
              <a:rPr lang="en-US" smtClean="0"/>
              <a:t>7/31/24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2600B-4504-32C2-6A7F-DB4B10741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F7097-6B9E-0C6A-4CF3-8E98CF59E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4BA4-61FB-C84A-85CD-0240AEEEB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6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A7896C-5AA1-FFAC-2A30-9DA1AF2769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66B24C-BE39-1128-67B5-08F9ABC0C9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B0E8F-1E49-A718-0F2F-8D81C8D70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2FCB-06D9-3B45-925A-4866A3BC30D2}" type="datetimeFigureOut">
              <a:rPr lang="en-US" smtClean="0"/>
              <a:t>7/31/24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5ACEC-976F-8054-A720-8880DC442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CF59C-23BC-57CF-B929-55FFFB253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4BA4-61FB-C84A-85CD-0240AEEEB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84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09059-BD61-307E-1476-95C639321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D9266-4BD5-DD07-32EF-3AE0A6CEF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E60BF-5F4A-4495-D7ED-E3F5E3DE6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2FCB-06D9-3B45-925A-4866A3BC30D2}" type="datetimeFigureOut">
              <a:rPr lang="en-US" smtClean="0"/>
              <a:t>7/31/24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2F8A6-FFDA-A98E-AC49-7C5077F3B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835C5-C1F9-990D-264C-700E6AEA3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4BA4-61FB-C84A-85CD-0240AEEEB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43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1C388-8818-0012-FCAE-CA586D7F5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30C4A-F848-3500-DD42-42CACB6B4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E5941-7F65-D20D-AC79-AC5F6D0D3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2FCB-06D9-3B45-925A-4866A3BC30D2}" type="datetimeFigureOut">
              <a:rPr lang="en-US" smtClean="0"/>
              <a:t>7/31/24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4D8D8-2D74-117A-BA49-FC05AD282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0DE77-8B58-E5B4-22E0-9F72F55A2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4BA4-61FB-C84A-85CD-0240AEEEB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57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35116-1631-173B-0DAE-0B950A5FC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11CA9-C9CA-9D11-FA47-A63274970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2B51B3-93D5-4A6F-8F96-D28FEE209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A486D9-BACD-2B76-A635-26B89257B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2FCB-06D9-3B45-925A-4866A3BC30D2}" type="datetimeFigureOut">
              <a:rPr lang="en-US" smtClean="0"/>
              <a:t>7/31/24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2491B8-B260-4B7F-E5BA-EE4294A0C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D31D9A-1A80-1951-5C5E-E1E6D8D14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4BA4-61FB-C84A-85CD-0240AEEEB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90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F6FC9-1779-EDDC-412F-C2B5B4954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79B17-E412-A2B2-7F1B-8F10750BB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A64418-8276-E7E2-6766-086E0D3EB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EA7A22-7234-1447-0C91-816EAA0AEA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FDE123-4B11-B5E6-0330-7022013255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0ACEC1-6717-9DFE-6B18-0FF5659A9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2FCB-06D9-3B45-925A-4866A3BC30D2}" type="datetimeFigureOut">
              <a:rPr lang="en-US" smtClean="0"/>
              <a:t>7/31/24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3EF2B0-31EC-2A10-EE1F-B549433E7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D17164-F29E-DB1D-7647-36990A302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4BA4-61FB-C84A-85CD-0240AEEEB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24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F912C-368B-52BF-0AFF-C01391D2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97321-93D4-6BC4-6552-9637A6F08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2FCB-06D9-3B45-925A-4866A3BC30D2}" type="datetimeFigureOut">
              <a:rPr lang="en-US" smtClean="0"/>
              <a:t>7/31/24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0A2E33-2425-9F41-92AE-755AB53FC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379F9-548D-947A-001D-E2851A7D1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4BA4-61FB-C84A-85CD-0240AEEEB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17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6D5E3F-6258-4150-B7C8-323AE74D2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2FCB-06D9-3B45-925A-4866A3BC30D2}" type="datetimeFigureOut">
              <a:rPr lang="en-US" smtClean="0"/>
              <a:t>7/31/24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595B26-CE42-1269-5D9A-55B9B7720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E957F-4CCC-6386-3BCD-E547D95ED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4BA4-61FB-C84A-85CD-0240AEEEB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01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9DBF8-5D5E-5090-1177-29FE907B6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D9219-959B-5674-3E49-6884D5AE1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F95055-338F-0414-02F3-65CFC65F5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A0B88-ADAA-7DA4-9335-6B39891F0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2FCB-06D9-3B45-925A-4866A3BC30D2}" type="datetimeFigureOut">
              <a:rPr lang="en-US" smtClean="0"/>
              <a:t>7/31/24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BDC1EC-D087-4CD0-3D18-6D6BCFE6E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3EE94-6E95-1DFA-3DDE-3CCAFB068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4BA4-61FB-C84A-85CD-0240AEEEB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88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22F9A-308E-8927-78E0-7A67006DE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9E7F9-7566-6819-2C46-E1AF7A0C70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39C906-24A6-9DA3-CAD0-4D2B7004F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7F3B05-A3D0-1F66-9EEF-ACD0D4D4F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2FCB-06D9-3B45-925A-4866A3BC30D2}" type="datetimeFigureOut">
              <a:rPr lang="en-US" smtClean="0"/>
              <a:t>7/31/24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1EC51-845E-D7DD-DD38-CD6A4F652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FBB21A-40D2-0A57-DFA2-FC33E6CFE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4BA4-61FB-C84A-85CD-0240AEEEB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00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106270-B05D-AA2F-F917-E25D2D68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A4955-63D4-6993-60D4-ED6C126E2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3F850-8F25-9BB5-8A7E-007BA57093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72FCB-06D9-3B45-925A-4866A3BC30D2}" type="datetimeFigureOut">
              <a:rPr lang="en-US" smtClean="0"/>
              <a:t>7/31/24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F778D-D95C-BAA7-6322-796681F60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4CB21-7431-E0C7-4EE3-E6A301A52F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34BA4-61FB-C84A-85CD-0240AEEEB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9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it@github.com" TargetMode="External"/><Relationship Id="rId2" Type="http://schemas.openxmlformats.org/officeDocument/2006/relationships/hyperlink" Target="mailto:lwaller@emory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5_D32974A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git@github.com" TargetMode="External"/><Relationship Id="rId2" Type="http://schemas.openxmlformats.org/officeDocument/2006/relationships/hyperlink" Target="mailto:lwaller@emory.edu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214/23-AOAS1849" TargetMode="External"/><Relationship Id="rId2" Type="http://schemas.microsoft.com/office/2018/10/relationships/comments" Target="../comments/modernComment_11D_1274AF8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microsoft.com/office/2018/10/relationships/comments" Target="../comments/modernComment_122_5B0EA0D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ssmph.2021.100786" TargetMode="External"/><Relationship Id="rId2" Type="http://schemas.openxmlformats.org/officeDocument/2006/relationships/hyperlink" Target="https://doi.org/10.1214/23-AOAS1849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5_17DC65B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0331D-1C50-E49A-8979-6AE362F272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Incorporating heterogeneous types of uncertainty in small area estimates from multiple demographic data 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8867ED-8848-C9CB-C125-B61D388EDB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0338"/>
            <a:ext cx="9144000" cy="25574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Lance A. Waller              Emily Peterson</a:t>
            </a:r>
          </a:p>
          <a:p>
            <a:r>
              <a:rPr lang="en-US" dirty="0"/>
              <a:t>Department of Biostatistics and Bioinformatics</a:t>
            </a:r>
          </a:p>
          <a:p>
            <a:r>
              <a:rPr lang="en-US" dirty="0"/>
              <a:t>Rollins School of Public Health</a:t>
            </a:r>
          </a:p>
          <a:p>
            <a:r>
              <a:rPr lang="en-US" dirty="0"/>
              <a:t>Emory University</a:t>
            </a:r>
          </a:p>
          <a:p>
            <a:r>
              <a:rPr lang="en-US" dirty="0">
                <a:hlinkClick r:id="rId2"/>
              </a:rPr>
              <a:t>lwaller@emory.edu</a:t>
            </a:r>
            <a:r>
              <a:rPr lang="en-US" dirty="0"/>
              <a:t> </a:t>
            </a:r>
          </a:p>
          <a:p>
            <a:r>
              <a:rPr lang="en-US" b="0" i="0" dirty="0">
                <a:solidFill>
                  <a:srgbClr val="0078D7"/>
                </a:solidFill>
                <a:effectLst/>
                <a:latin typeface="Aptos" panose="020B0004020202020204" pitchFamily="34" charset="0"/>
                <a:hlinkClick r:id="rId3"/>
              </a:rPr>
              <a:t>git@github.com</a:t>
            </a:r>
            <a:r>
              <a:rPr lang="en-US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:  </a:t>
            </a:r>
            <a:r>
              <a:rPr lang="en-US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Enpeterson</a:t>
            </a:r>
            <a:r>
              <a:rPr lang="en-US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/</a:t>
            </a:r>
            <a:r>
              <a:rPr lang="en-US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BPOP.git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176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9528D-A5E9-A489-75A9-D650458E6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dirty="0"/>
              <a:t>“Design what you can, model the rest.”</a:t>
            </a:r>
          </a:p>
        </p:txBody>
      </p:sp>
    </p:spTree>
    <p:extLst>
      <p:ext uri="{BB962C8B-B14F-4D97-AF65-F5344CB8AC3E}">
        <p14:creationId xmlns:p14="http://schemas.microsoft.com/office/powerpoint/2010/main" val="1847694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DC278-59E6-5DF3-51B1-1D8FF2B5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data to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151CB-B57E-6BB3-6DE8-6E5DE5026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lot of research on differential privacy </a:t>
            </a:r>
          </a:p>
          <a:p>
            <a:r>
              <a:rPr lang="en-US" dirty="0"/>
              <a:t>US Census Bureau</a:t>
            </a:r>
          </a:p>
          <a:p>
            <a:pPr lvl="1"/>
            <a:r>
              <a:rPr lang="en-US" dirty="0"/>
              <a:t>Applied to 2020 US Census data products.</a:t>
            </a:r>
          </a:p>
          <a:p>
            <a:pPr lvl="1"/>
            <a:r>
              <a:rPr lang="en-US" dirty="0"/>
              <a:t>Provided in 2010 demonstration products.</a:t>
            </a:r>
          </a:p>
          <a:p>
            <a:r>
              <a:rPr lang="en-US" dirty="0"/>
              <a:t>Impact on small area inference?</a:t>
            </a:r>
          </a:p>
          <a:p>
            <a:r>
              <a:rPr lang="en-US" dirty="0"/>
              <a:t>Measurement error?</a:t>
            </a:r>
          </a:p>
          <a:p>
            <a:r>
              <a:rPr lang="en-US" dirty="0"/>
              <a:t>How to account for differential privacy-induced bias in small area estimates?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70941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03F39-D1CB-5D65-56A8-8FB451768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Privacy and Small Area Estimation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CE05F6-8AA4-30C2-A709-5C39B9B98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010" y="1284205"/>
            <a:ext cx="9630908" cy="5417386"/>
          </a:xfrm>
          <a:prstGeom prst="rect">
            <a:avLst/>
          </a:prstGeom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5158F27F-2E26-FCC4-458A-EDA01EB581C0}"/>
              </a:ext>
            </a:extLst>
          </p:cNvPr>
          <p:cNvSpPr/>
          <p:nvPr/>
        </p:nvSpPr>
        <p:spPr>
          <a:xfrm rot="17032169">
            <a:off x="5445450" y="5848364"/>
            <a:ext cx="958794" cy="62564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E8227F-3928-B33D-785C-221192446881}"/>
              </a:ext>
            </a:extLst>
          </p:cNvPr>
          <p:cNvSpPr/>
          <p:nvPr/>
        </p:nvSpPr>
        <p:spPr>
          <a:xfrm>
            <a:off x="4812632" y="5269832"/>
            <a:ext cx="2839452" cy="1804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32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3A4B9-0483-1065-A6EC-5B439656C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Privacy and Small Area Estimates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FA18F-B399-4B85-B210-3D9EF8A99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2010 (yes, 2010) US Census demonstration data product</a:t>
            </a:r>
          </a:p>
          <a:p>
            <a:pPr lvl="1"/>
            <a:r>
              <a:rPr lang="en-US" dirty="0"/>
              <a:t>Both old and new (DP) disclosure avoidance.</a:t>
            </a:r>
          </a:p>
          <a:p>
            <a:pPr lvl="1"/>
            <a:r>
              <a:rPr lang="en-US" dirty="0"/>
              <a:t>Releases in 2019, 2020, 2022 (spoiler alert:  version is important!)</a:t>
            </a:r>
          </a:p>
          <a:p>
            <a:r>
              <a:rPr lang="en-US" dirty="0"/>
              <a:t>Two recent assessments relating to small area </a:t>
            </a:r>
            <a:r>
              <a:rPr lang="en-US"/>
              <a:t>health disparities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Kurz et al (2022, </a:t>
            </a:r>
            <a:r>
              <a:rPr lang="en-US" i="1" dirty="0"/>
              <a:t>Health Services Research</a:t>
            </a:r>
            <a:r>
              <a:rPr lang="en-US" dirty="0"/>
              <a:t>), Waller (2022 commentary)</a:t>
            </a:r>
            <a:r>
              <a:rPr lang="en-US" i="1" dirty="0"/>
              <a:t> </a:t>
            </a:r>
          </a:p>
          <a:p>
            <a:pPr lvl="1"/>
            <a:r>
              <a:rPr lang="en-US" dirty="0"/>
              <a:t>Li et al. (2023, </a:t>
            </a:r>
            <a:r>
              <a:rPr lang="en-US" i="1" dirty="0"/>
              <a:t>Science Advances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29833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781B6-BEF0-B657-6461-69DAC3C73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Kurz et al. (2022, </a:t>
            </a:r>
            <a:r>
              <a:rPr lang="en-US" i="1" dirty="0"/>
              <a:t>HSR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411EF-AE41-1F69-D137-374CB9BB7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Kurz et al (2022):</a:t>
            </a:r>
          </a:p>
          <a:p>
            <a:pPr lvl="1"/>
            <a:r>
              <a:rPr lang="en-US" dirty="0"/>
              <a:t>County-level 2010 population counts and local Medicaid participation.</a:t>
            </a:r>
          </a:p>
          <a:p>
            <a:pPr lvl="1"/>
            <a:r>
              <a:rPr lang="en-US" dirty="0"/>
              <a:t>Racialized subpopulations.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County</a:t>
            </a:r>
            <a:r>
              <a:rPr lang="en-US" dirty="0"/>
              <a:t>-level:  Differential privacy introduced errors up to 10% in counts and proportions of local Medicaid populations.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State</a:t>
            </a:r>
            <a:r>
              <a:rPr lang="en-US" dirty="0"/>
              <a:t>-level: Negligible errors in race-specific Medicaid participation.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369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E2444-85C0-0887-A45B-406A15457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Waller (2022, </a:t>
            </a:r>
            <a:r>
              <a:rPr lang="en-US" i="1" dirty="0"/>
              <a:t>HSR</a:t>
            </a:r>
            <a:r>
              <a:rPr lang="en-US" dirty="0"/>
              <a:t>, Commentary)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C703C-7E44-6F4A-179B-6BAAD54B6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Decennial Census </a:t>
            </a:r>
          </a:p>
          <a:p>
            <a:pPr lvl="1"/>
            <a:r>
              <a:rPr lang="en-US" dirty="0"/>
              <a:t>Number of residents on particular day.</a:t>
            </a:r>
          </a:p>
          <a:p>
            <a:r>
              <a:rPr lang="en-US" dirty="0"/>
              <a:t>American Community Survey</a:t>
            </a:r>
          </a:p>
          <a:p>
            <a:pPr lvl="1"/>
            <a:r>
              <a:rPr lang="en-US" dirty="0"/>
              <a:t>Rotating survey estimate averaged over a period of time.</a:t>
            </a:r>
          </a:p>
          <a:p>
            <a:pPr lvl="1"/>
            <a:r>
              <a:rPr lang="en-US" dirty="0"/>
              <a:t>Includes margins of error.</a:t>
            </a:r>
          </a:p>
          <a:p>
            <a:pPr lvl="1"/>
            <a:r>
              <a:rPr lang="en-US" dirty="0"/>
              <a:t>Spatial correlation in estimates (high values near high values).</a:t>
            </a:r>
          </a:p>
          <a:p>
            <a:pPr lvl="1"/>
            <a:r>
              <a:rPr lang="en-US" dirty="0"/>
              <a:t>Spatial correlation in margins of error (noisy values near noisy values).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Different data products require care in combining!</a:t>
            </a:r>
          </a:p>
        </p:txBody>
      </p:sp>
    </p:spTree>
    <p:extLst>
      <p:ext uri="{BB962C8B-B14F-4D97-AF65-F5344CB8AC3E}">
        <p14:creationId xmlns:p14="http://schemas.microsoft.com/office/powerpoint/2010/main" val="3330107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1717E-12D2-4F7F-0404-25308AFCF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Ingredients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4C88E-F97E-53AF-D7DF-8641E8EC9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Technical</a:t>
            </a:r>
          </a:p>
          <a:p>
            <a:pPr lvl="1"/>
            <a:r>
              <a:rPr lang="en-US" dirty="0"/>
              <a:t>What kinds of errors and uncertainty.</a:t>
            </a:r>
          </a:p>
          <a:p>
            <a:pPr lvl="1"/>
            <a:r>
              <a:rPr lang="en-US" dirty="0"/>
              <a:t>Read the documentation!</a:t>
            </a:r>
          </a:p>
          <a:p>
            <a:r>
              <a:rPr lang="en-US" dirty="0"/>
              <a:t>Conceptual</a:t>
            </a:r>
          </a:p>
          <a:p>
            <a:pPr lvl="1"/>
            <a:r>
              <a:rPr lang="en-US" dirty="0"/>
              <a:t>Measurement error:</a:t>
            </a:r>
          </a:p>
          <a:p>
            <a:pPr lvl="2"/>
            <a:r>
              <a:rPr lang="en-US" dirty="0"/>
              <a:t>Classical: Estimates vary around the true (unknown) value.</a:t>
            </a:r>
          </a:p>
          <a:p>
            <a:pPr lvl="2"/>
            <a:r>
              <a:rPr lang="en-US" dirty="0" err="1"/>
              <a:t>Berkson</a:t>
            </a:r>
            <a:r>
              <a:rPr lang="en-US" dirty="0"/>
              <a:t>: Truth varies around the reported estimate.</a:t>
            </a:r>
          </a:p>
        </p:txBody>
      </p:sp>
    </p:spTree>
    <p:extLst>
      <p:ext uri="{BB962C8B-B14F-4D97-AF65-F5344CB8AC3E}">
        <p14:creationId xmlns:p14="http://schemas.microsoft.com/office/powerpoint/2010/main" val="3185894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26C72-D200-02F8-58F3-D83305AE1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Closer look at 2010 Demonstration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B4BB5-69BE-52CF-098F-7B571B434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From the documentation…</a:t>
            </a:r>
          </a:p>
          <a:p>
            <a:endParaRPr lang="en-US" dirty="0"/>
          </a:p>
          <a:p>
            <a:r>
              <a:rPr lang="en-US" dirty="0"/>
              <a:t>Li et al. (2022, </a:t>
            </a:r>
            <a:r>
              <a:rPr lang="en-US" i="1" dirty="0"/>
              <a:t>Sci Adv</a:t>
            </a:r>
            <a:r>
              <a:rPr lang="en-US" dirty="0"/>
              <a:t>) compare:</a:t>
            </a:r>
          </a:p>
          <a:p>
            <a:pPr lvl="1"/>
            <a:r>
              <a:rPr lang="en-US" dirty="0"/>
              <a:t>Original 2010 decennial census tract data (DC, data swapping)</a:t>
            </a:r>
          </a:p>
          <a:p>
            <a:pPr lvl="1"/>
            <a:r>
              <a:rPr lang="en-US" dirty="0"/>
              <a:t>Oct 2019 demonstration product (DP19, differential privacy)</a:t>
            </a:r>
          </a:p>
          <a:p>
            <a:pPr lvl="1"/>
            <a:r>
              <a:rPr lang="en-US" dirty="0"/>
              <a:t>May 2020 demonstration product (DP20, updated differential privacy)</a:t>
            </a:r>
          </a:p>
          <a:p>
            <a:pPr lvl="1"/>
            <a:r>
              <a:rPr lang="en-US" dirty="0"/>
              <a:t>August 2022 demonstration product (DP22, most recent differential privacy)</a:t>
            </a:r>
          </a:p>
          <a:p>
            <a:pPr lvl="1"/>
            <a:endParaRPr lang="en-US" dirty="0"/>
          </a:p>
          <a:p>
            <a:r>
              <a:rPr lang="en-US" dirty="0"/>
              <a:t>Notes:</a:t>
            </a:r>
          </a:p>
          <a:p>
            <a:pPr lvl="1"/>
            <a:r>
              <a:rPr lang="en-US" dirty="0"/>
              <a:t>DP19, DP20:  identical DP, distinct postprocessing</a:t>
            </a:r>
          </a:p>
          <a:p>
            <a:pPr lvl="1"/>
            <a:r>
              <a:rPr lang="en-US" dirty="0"/>
              <a:t>DP22: revised DP parameters in response to users (increased privacy-loss budget, giving </a:t>
            </a:r>
            <a:r>
              <a:rPr lang="en-US" i="1" dirty="0"/>
              <a:t>greater accuracy and weakening privacy guarantees</a:t>
            </a:r>
            <a:r>
              <a:rPr lang="en-US" dirty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92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03F39-D1CB-5D65-56A8-8FB451768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Privacy and Small Area Estimation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CE05F6-8AA4-30C2-A709-5C39B9B98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010" y="1284205"/>
            <a:ext cx="9630908" cy="54173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FE8227F-3928-B33D-785C-221192446881}"/>
              </a:ext>
            </a:extLst>
          </p:cNvPr>
          <p:cNvSpPr/>
          <p:nvPr/>
        </p:nvSpPr>
        <p:spPr>
          <a:xfrm>
            <a:off x="4812632" y="5269832"/>
            <a:ext cx="2839452" cy="1804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35D290-D2BE-3A3F-6ACE-73C9BC6FE1CB}"/>
              </a:ext>
            </a:extLst>
          </p:cNvPr>
          <p:cNvSpPr txBox="1"/>
          <p:nvPr/>
        </p:nvSpPr>
        <p:spPr>
          <a:xfrm>
            <a:off x="8109284" y="3429000"/>
            <a:ext cx="1359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DP19, DP20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9B8387-207B-65AD-34D4-1F16189FBC4D}"/>
              </a:ext>
            </a:extLst>
          </p:cNvPr>
          <p:cNvSpPr txBox="1"/>
          <p:nvPr/>
        </p:nvSpPr>
        <p:spPr>
          <a:xfrm>
            <a:off x="7652084" y="2786611"/>
            <a:ext cx="1359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DP22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AA3FEEE1-9CDB-0934-24BF-4B272FDC2759}"/>
              </a:ext>
            </a:extLst>
          </p:cNvPr>
          <p:cNvSpPr/>
          <p:nvPr/>
        </p:nvSpPr>
        <p:spPr>
          <a:xfrm rot="14165835" flipV="1">
            <a:off x="8158043" y="3130606"/>
            <a:ext cx="347651" cy="19787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1129DD0-383A-C52C-2A2A-8E4A17602F9B}"/>
              </a:ext>
            </a:extLst>
          </p:cNvPr>
          <p:cNvSpPr/>
          <p:nvPr/>
        </p:nvSpPr>
        <p:spPr>
          <a:xfrm>
            <a:off x="7555830" y="2593085"/>
            <a:ext cx="2153653" cy="12308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664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14E98-B4AA-9BF3-E0EE-CF5DF5B96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difference in age-standardized population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15F98C-5E45-E019-D412-F9F4121D9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860" y="1505601"/>
            <a:ext cx="8677856" cy="498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66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0331D-1C50-E49A-8979-6AE362F272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Incorporating </a:t>
            </a:r>
            <a:r>
              <a:rPr lang="en-US" b="1" dirty="0">
                <a:solidFill>
                  <a:srgbClr val="FF0000"/>
                </a:solidFill>
              </a:rPr>
              <a:t>heterogeneous</a:t>
            </a:r>
            <a:r>
              <a:rPr lang="en-US" b="1" dirty="0"/>
              <a:t> types of </a:t>
            </a:r>
            <a:r>
              <a:rPr lang="en-US" b="1" dirty="0">
                <a:solidFill>
                  <a:srgbClr val="FF0000"/>
                </a:solidFill>
              </a:rPr>
              <a:t>uncertainty</a:t>
            </a:r>
            <a:r>
              <a:rPr lang="en-US" b="1" dirty="0"/>
              <a:t> in </a:t>
            </a:r>
            <a:r>
              <a:rPr lang="en-US" b="1" dirty="0">
                <a:solidFill>
                  <a:schemeClr val="accent1"/>
                </a:solidFill>
              </a:rPr>
              <a:t>small area estimates</a:t>
            </a:r>
            <a:r>
              <a:rPr lang="en-US" b="1" dirty="0"/>
              <a:t> from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multiple</a:t>
            </a:r>
            <a:r>
              <a:rPr lang="en-US" b="1" dirty="0"/>
              <a:t> demographic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data 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8867ED-8848-C9CB-C125-B61D388EDB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0338"/>
            <a:ext cx="9144000" cy="25574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Lance A. Waller              </a:t>
            </a:r>
            <a:r>
              <a:rPr lang="en-US" dirty="0">
                <a:solidFill>
                  <a:srgbClr val="C00000"/>
                </a:solidFill>
              </a:rPr>
              <a:t>Emily Peterson</a:t>
            </a:r>
          </a:p>
          <a:p>
            <a:r>
              <a:rPr lang="en-US" dirty="0"/>
              <a:t>Department of Biostatistics and Bioinformatics</a:t>
            </a:r>
          </a:p>
          <a:p>
            <a:r>
              <a:rPr lang="en-US" dirty="0"/>
              <a:t>Rollins School of Public Health</a:t>
            </a:r>
          </a:p>
          <a:p>
            <a:r>
              <a:rPr lang="en-US" dirty="0"/>
              <a:t>Emory University</a:t>
            </a:r>
          </a:p>
          <a:p>
            <a:r>
              <a:rPr lang="en-US" dirty="0">
                <a:hlinkClick r:id="rId2"/>
              </a:rPr>
              <a:t>lwaller@emory.edu</a:t>
            </a:r>
            <a:r>
              <a:rPr lang="en-US" dirty="0"/>
              <a:t> </a:t>
            </a:r>
          </a:p>
          <a:p>
            <a:r>
              <a:rPr lang="en-US" b="0" i="0" dirty="0">
                <a:solidFill>
                  <a:srgbClr val="0078D7"/>
                </a:solidFill>
                <a:effectLst/>
                <a:latin typeface="Aptos" panose="020B0004020202020204" pitchFamily="34" charset="0"/>
                <a:hlinkClick r:id="rId3"/>
              </a:rPr>
              <a:t>git@github.com</a:t>
            </a:r>
            <a:r>
              <a:rPr lang="en-US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:  </a:t>
            </a:r>
            <a:r>
              <a:rPr lang="en-US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Enpeterson</a:t>
            </a:r>
            <a:r>
              <a:rPr lang="en-US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/</a:t>
            </a:r>
            <a:r>
              <a:rPr lang="en-US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BPOP.git</a:t>
            </a:r>
            <a:endParaRPr lang="en-US" dirty="0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B3C1DE8A-2984-2CCC-658D-C57896228ADF}"/>
              </a:ext>
            </a:extLst>
          </p:cNvPr>
          <p:cNvSpPr/>
          <p:nvPr/>
        </p:nvSpPr>
        <p:spPr>
          <a:xfrm rot="10371213">
            <a:off x="8604173" y="3822853"/>
            <a:ext cx="1509311" cy="48474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2CFE90DA-09EF-73DE-B815-709B4DF63817}"/>
              </a:ext>
            </a:extLst>
          </p:cNvPr>
          <p:cNvSpPr/>
          <p:nvPr/>
        </p:nvSpPr>
        <p:spPr>
          <a:xfrm rot="10371213">
            <a:off x="8604174" y="5827638"/>
            <a:ext cx="1509311" cy="48474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62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AB903-B9B9-DA0A-E6CD-782187BE7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assessments of bias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84F53A-84C3-9AAD-3553-0F7D7A6DE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699" y="1442516"/>
            <a:ext cx="5985711" cy="526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0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41212-54F4-1AD1-D22E-11F8BD4DB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Next: combining disparate data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B7802-CC31-57FA-8834-89FF77291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Small area population:  How many people there? </a:t>
            </a:r>
          </a:p>
          <a:p>
            <a:r>
              <a:rPr lang="en-US" dirty="0" err="1"/>
              <a:t>Nethery</a:t>
            </a:r>
            <a:r>
              <a:rPr lang="en-US" dirty="0"/>
              <a:t> et al.: </a:t>
            </a:r>
            <a:r>
              <a:rPr lang="en-US" dirty="0">
                <a:solidFill>
                  <a:srgbClr val="FF0000"/>
                </a:solidFill>
              </a:rPr>
              <a:t>Comparing</a:t>
            </a:r>
            <a:r>
              <a:rPr lang="en-US" dirty="0"/>
              <a:t> US Census data and non-Census data</a:t>
            </a:r>
          </a:p>
          <a:p>
            <a:pPr lvl="1"/>
            <a:r>
              <a:rPr lang="en-US" dirty="0"/>
              <a:t>American Community Survey</a:t>
            </a:r>
          </a:p>
          <a:p>
            <a:pPr lvl="1"/>
            <a:r>
              <a:rPr lang="en-US" dirty="0" err="1"/>
              <a:t>WorldPop</a:t>
            </a:r>
            <a:endParaRPr lang="en-US" dirty="0"/>
          </a:p>
          <a:p>
            <a:r>
              <a:rPr lang="en-US" dirty="0"/>
              <a:t>Peterson et al.: </a:t>
            </a:r>
            <a:r>
              <a:rPr lang="en-US" dirty="0">
                <a:solidFill>
                  <a:srgbClr val="FF0000"/>
                </a:solidFill>
              </a:rPr>
              <a:t>Combining</a:t>
            </a:r>
            <a:r>
              <a:rPr lang="en-US" dirty="0"/>
              <a:t> US Census Bureau products: </a:t>
            </a:r>
          </a:p>
          <a:p>
            <a:pPr lvl="1"/>
            <a:r>
              <a:rPr lang="en-US" dirty="0"/>
              <a:t>Decennial</a:t>
            </a:r>
          </a:p>
          <a:p>
            <a:pPr lvl="1"/>
            <a:r>
              <a:rPr lang="en-US" dirty="0"/>
              <a:t>PEP</a:t>
            </a:r>
          </a:p>
          <a:p>
            <a:pPr lvl="1"/>
            <a:r>
              <a:rPr lang="en-US" dirty="0"/>
              <a:t>American Community Survey</a:t>
            </a:r>
          </a:p>
          <a:p>
            <a:r>
              <a:rPr lang="en-US" dirty="0"/>
              <a:t>What types of uncertainties?</a:t>
            </a:r>
          </a:p>
        </p:txBody>
      </p:sp>
    </p:spTree>
    <p:extLst>
      <p:ext uri="{BB962C8B-B14F-4D97-AF65-F5344CB8AC3E}">
        <p14:creationId xmlns:p14="http://schemas.microsoft.com/office/powerpoint/2010/main" val="1461448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019A1-84AF-278D-FB0D-259A931D9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Comparing</a:t>
            </a:r>
            <a:r>
              <a:rPr lang="en-US" dirty="0"/>
              <a:t> ACS and </a:t>
            </a:r>
            <a:r>
              <a:rPr lang="en-US" dirty="0" err="1"/>
              <a:t>WorldPop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77432D-8B30-5EE4-534A-F7B970C1B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05" y="1312181"/>
            <a:ext cx="7844590" cy="55189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8BE713-B2B6-5206-9A9B-946FCC8E6C27}"/>
              </a:ext>
            </a:extLst>
          </p:cNvPr>
          <p:cNvSpPr txBox="1"/>
          <p:nvPr/>
        </p:nvSpPr>
        <p:spPr>
          <a:xfrm>
            <a:off x="9444789" y="5657671"/>
            <a:ext cx="2213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Nethery</a:t>
            </a:r>
            <a:r>
              <a:rPr lang="en-US" dirty="0"/>
              <a:t> et al. (2021, </a:t>
            </a:r>
            <a:r>
              <a:rPr lang="en-US" i="1" dirty="0"/>
              <a:t>SSM Population Health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513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077A1-2A96-BB21-41FC-9E5DCFFC2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Accuracy vs. % poverty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A2DCFC-3001-6473-985E-CE8E03075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463" y="1363589"/>
            <a:ext cx="8678779" cy="543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6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414CC-6A03-AD00-1127-A85EE85AC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Combining</a:t>
            </a:r>
            <a:r>
              <a:rPr lang="en-US" dirty="0"/>
              <a:t> US Census Data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93702-5010-4CC1-6626-55C3BE5ED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Peterson et al.: </a:t>
            </a:r>
            <a:r>
              <a:rPr lang="en-US" dirty="0">
                <a:solidFill>
                  <a:srgbClr val="FF0000"/>
                </a:solidFill>
              </a:rPr>
              <a:t>Combining</a:t>
            </a:r>
            <a:r>
              <a:rPr lang="en-US" dirty="0"/>
              <a:t> US Census Bureau products: </a:t>
            </a:r>
          </a:p>
          <a:p>
            <a:pPr lvl="1"/>
            <a:r>
              <a:rPr lang="en-US" dirty="0"/>
              <a:t>Decennial (Census)</a:t>
            </a:r>
          </a:p>
          <a:p>
            <a:pPr lvl="1"/>
            <a:r>
              <a:rPr lang="en-US" dirty="0"/>
              <a:t>PEP (Demographic Model)</a:t>
            </a:r>
          </a:p>
          <a:p>
            <a:pPr lvl="1"/>
            <a:r>
              <a:rPr lang="en-US" dirty="0"/>
              <a:t>American Community Survey (Rotating surveys)</a:t>
            </a:r>
          </a:p>
          <a:p>
            <a:pPr lvl="1"/>
            <a:r>
              <a:rPr lang="en-US" dirty="0">
                <a:hlinkClick r:id="rId3"/>
              </a:rPr>
              <a:t>https://doi.org/10.1214/23-AOAS1849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Each product includes different types (and sources) of measurement error.</a:t>
            </a:r>
          </a:p>
        </p:txBody>
      </p:sp>
    </p:spTree>
    <p:extLst>
      <p:ext uri="{BB962C8B-B14F-4D97-AF65-F5344CB8AC3E}">
        <p14:creationId xmlns:p14="http://schemas.microsoft.com/office/powerpoint/2010/main" val="30963699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7D1EB9-A50E-78CB-ECBF-F54A6CB7D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387" y="365125"/>
            <a:ext cx="8215224" cy="61277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585727-50AF-F8D7-68BE-D1612924DCED}"/>
              </a:ext>
            </a:extLst>
          </p:cNvPr>
          <p:cNvSpPr txBox="1"/>
          <p:nvPr/>
        </p:nvSpPr>
        <p:spPr>
          <a:xfrm>
            <a:off x="613611" y="1118937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Decennial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34363D-526C-BFB2-D0BD-403785502D32}"/>
              </a:ext>
            </a:extLst>
          </p:cNvPr>
          <p:cNvSpPr txBox="1"/>
          <p:nvPr/>
        </p:nvSpPr>
        <p:spPr>
          <a:xfrm>
            <a:off x="613611" y="2931695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C6C7AB-7C3F-F3DE-EC7E-778390FF68C9}"/>
              </a:ext>
            </a:extLst>
          </p:cNvPr>
          <p:cNvSpPr txBox="1"/>
          <p:nvPr/>
        </p:nvSpPr>
        <p:spPr>
          <a:xfrm>
            <a:off x="613610" y="4419600"/>
            <a:ext cx="545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0E6AF7-8A73-82F7-7D1A-3E7D6F26C412}"/>
              </a:ext>
            </a:extLst>
          </p:cNvPr>
          <p:cNvSpPr txBox="1"/>
          <p:nvPr/>
        </p:nvSpPr>
        <p:spPr>
          <a:xfrm>
            <a:off x="10575758" y="1118937"/>
            <a:ext cx="1304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Undercount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DD40A5-4628-3916-7B5C-9178552A11CF}"/>
              </a:ext>
            </a:extLst>
          </p:cNvPr>
          <p:cNvSpPr txBox="1"/>
          <p:nvPr/>
        </p:nvSpPr>
        <p:spPr>
          <a:xfrm>
            <a:off x="10575758" y="2654696"/>
            <a:ext cx="1438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Demographic</a:t>
            </a:r>
          </a:p>
          <a:p>
            <a:r>
              <a:rPr lang="en-US" dirty="0">
                <a:solidFill>
                  <a:srgbClr val="FF0000"/>
                </a:solidFill>
              </a:rPr>
              <a:t>errors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CB31B5-F384-6B48-038B-2DD4EDB6CD8E}"/>
              </a:ext>
            </a:extLst>
          </p:cNvPr>
          <p:cNvSpPr txBox="1"/>
          <p:nvPr/>
        </p:nvSpPr>
        <p:spPr>
          <a:xfrm>
            <a:off x="10575758" y="4144288"/>
            <a:ext cx="14678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Sampling errors,</a:t>
            </a:r>
          </a:p>
          <a:p>
            <a:r>
              <a:rPr lang="en-US" dirty="0">
                <a:solidFill>
                  <a:srgbClr val="FF0000"/>
                </a:solidFill>
              </a:rPr>
              <a:t>temporal aggregation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11ECCE-3970-2290-8194-CB917BA1C9A0}"/>
              </a:ext>
            </a:extLst>
          </p:cNvPr>
          <p:cNvSpPr txBox="1"/>
          <p:nvPr/>
        </p:nvSpPr>
        <p:spPr>
          <a:xfrm>
            <a:off x="10575757" y="212558"/>
            <a:ext cx="1224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Sources of </a:t>
            </a:r>
          </a:p>
          <a:p>
            <a:r>
              <a:rPr lang="en-US" b="1" dirty="0">
                <a:solidFill>
                  <a:srgbClr val="FF0000"/>
                </a:solidFill>
              </a:rPr>
              <a:t>Error </a:t>
            </a:r>
          </a:p>
        </p:txBody>
      </p:sp>
    </p:spTree>
    <p:extLst>
      <p:ext uri="{BB962C8B-B14F-4D97-AF65-F5344CB8AC3E}">
        <p14:creationId xmlns:p14="http://schemas.microsoft.com/office/powerpoint/2010/main" val="3015764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89CEE-9D59-FD56-FA16-237518C0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different types of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27426-8161-D8A7-A556-07DB43137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Hierarchical structure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ECB92C-0D65-6870-DC09-771D4D0AC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75" y="2691185"/>
            <a:ext cx="11083729" cy="28063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DC7FCE-1A2D-D292-5E8D-06993CF56587}"/>
              </a:ext>
            </a:extLst>
          </p:cNvPr>
          <p:cNvSpPr txBox="1"/>
          <p:nvPr/>
        </p:nvSpPr>
        <p:spPr>
          <a:xfrm>
            <a:off x="110289" y="3755279"/>
            <a:ext cx="1455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True population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93030F-ED13-DD1C-E89A-C341A1AD3816}"/>
              </a:ext>
            </a:extLst>
          </p:cNvPr>
          <p:cNvSpPr txBox="1"/>
          <p:nvPr/>
        </p:nvSpPr>
        <p:spPr>
          <a:xfrm>
            <a:off x="8891336" y="559523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Non-sampling error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CBD9429-3C61-5A86-FDA1-DEBCF1498ED2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838200" y="3321596"/>
            <a:ext cx="221166" cy="433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216AD50-C332-89A1-15C8-8FB1EAAAD9FD}"/>
              </a:ext>
            </a:extLst>
          </p:cNvPr>
          <p:cNvCxnSpPr>
            <a:stCxn id="7" idx="0"/>
          </p:cNvCxnSpPr>
          <p:nvPr/>
        </p:nvCxnSpPr>
        <p:spPr>
          <a:xfrm flipH="1" flipV="1">
            <a:off x="9119937" y="5185611"/>
            <a:ext cx="838199" cy="409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1010208-B5D0-C97D-CF60-AC2C22830B24}"/>
              </a:ext>
            </a:extLst>
          </p:cNvPr>
          <p:cNvSpPr txBox="1"/>
          <p:nvPr/>
        </p:nvSpPr>
        <p:spPr>
          <a:xfrm>
            <a:off x="7551821" y="2256287"/>
            <a:ext cx="1568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Sampling error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433E057-A2C5-34D7-DE10-5A90D61E151C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8037095" y="2625619"/>
            <a:ext cx="298784" cy="322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F421CEC-4682-477A-75A4-39094A9FBA46}"/>
              </a:ext>
            </a:extLst>
          </p:cNvPr>
          <p:cNvSpPr txBox="1"/>
          <p:nvPr/>
        </p:nvSpPr>
        <p:spPr>
          <a:xfrm>
            <a:off x="2504084" y="3755279"/>
            <a:ext cx="1455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Population estimates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33B57F4-39C9-0C0E-FBD4-F23BB5972D04}"/>
              </a:ext>
            </a:extLst>
          </p:cNvPr>
          <p:cNvCxnSpPr>
            <a:cxnSpLocks/>
          </p:cNvCxnSpPr>
          <p:nvPr/>
        </p:nvCxnSpPr>
        <p:spPr>
          <a:xfrm flipV="1">
            <a:off x="3750141" y="3330065"/>
            <a:ext cx="611028" cy="398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DD8B51B-085B-162D-AD28-1D6BC779980A}"/>
              </a:ext>
            </a:extLst>
          </p:cNvPr>
          <p:cNvCxnSpPr>
            <a:cxnSpLocks/>
          </p:cNvCxnSpPr>
          <p:nvPr/>
        </p:nvCxnSpPr>
        <p:spPr>
          <a:xfrm flipV="1">
            <a:off x="3158954" y="3233854"/>
            <a:ext cx="342529" cy="4942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54C6E9A-FFE0-9101-98D5-321C603103FC}"/>
              </a:ext>
            </a:extLst>
          </p:cNvPr>
          <p:cNvCxnSpPr>
            <a:cxnSpLocks/>
          </p:cNvCxnSpPr>
          <p:nvPr/>
        </p:nvCxnSpPr>
        <p:spPr>
          <a:xfrm flipH="1" flipV="1">
            <a:off x="2504084" y="3321596"/>
            <a:ext cx="208058" cy="406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5F360A2-D499-8F9C-7F60-205BC4D65019}"/>
              </a:ext>
            </a:extLst>
          </p:cNvPr>
          <p:cNvSpPr txBox="1"/>
          <p:nvPr/>
        </p:nvSpPr>
        <p:spPr>
          <a:xfrm>
            <a:off x="838200" y="5497551"/>
            <a:ext cx="2875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Has a </a:t>
            </a:r>
            <a:r>
              <a:rPr lang="en-US" dirty="0" err="1">
                <a:solidFill>
                  <a:srgbClr val="C00000"/>
                </a:solidFill>
              </a:rPr>
              <a:t>Berkson</a:t>
            </a:r>
            <a:r>
              <a:rPr lang="en-US" dirty="0">
                <a:solidFill>
                  <a:srgbClr val="C00000"/>
                </a:solidFill>
              </a:rPr>
              <a:t> error flavor…</a:t>
            </a:r>
          </a:p>
        </p:txBody>
      </p:sp>
    </p:spTree>
    <p:extLst>
      <p:ext uri="{BB962C8B-B14F-4D97-AF65-F5344CB8AC3E}">
        <p14:creationId xmlns:p14="http://schemas.microsoft.com/office/powerpoint/2010/main" val="15231106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44AF7-6A83-8C44-9BB1-9018E0A7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012907" cy="1325563"/>
          </a:xfrm>
        </p:spPr>
        <p:txBody>
          <a:bodyPr/>
          <a:lstStyle/>
          <a:p>
            <a:r>
              <a:rPr lang="en-US" dirty="0"/>
              <a:t>1000 words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1DB1CC-BA43-7BC3-8256-ECB9B9815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279" y="0"/>
            <a:ext cx="8524721" cy="676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90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F16DF6-0ABE-9D70-1378-2E80C6799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484" y="290652"/>
            <a:ext cx="5844673" cy="61540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CFF374-0A6D-8DFB-CE31-0465B43E1C42}"/>
              </a:ext>
            </a:extLst>
          </p:cNvPr>
          <p:cNvSpPr txBox="1"/>
          <p:nvPr/>
        </p:nvSpPr>
        <p:spPr>
          <a:xfrm>
            <a:off x="1106905" y="6492875"/>
            <a:ext cx="9464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www.newyorker.com</a:t>
            </a:r>
            <a:r>
              <a:rPr lang="en-US" dirty="0"/>
              <a:t>/culture/postscript/the-beautifully-macabre-cartoons-of-</a:t>
            </a:r>
            <a:r>
              <a:rPr lang="en-US" dirty="0" err="1"/>
              <a:t>gahan</a:t>
            </a:r>
            <a:r>
              <a:rPr lang="en-US" dirty="0"/>
              <a:t>-</a:t>
            </a:r>
            <a:r>
              <a:rPr lang="en-US" dirty="0" err="1"/>
              <a:t>wilson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6946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35FCA-C7DC-8B8C-695D-8403EE285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new type of map (for me)….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54F3BB-6A33-68C8-CFBE-B3CDE8B1B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119" y="1690688"/>
            <a:ext cx="7591761" cy="500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5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38937-3ABE-6C80-4EE0-D752832FD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9A2F0-9B1F-7AC4-0F24-0B5AE80E0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“Design what you can, model the rest.”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Compromise Models: </a:t>
            </a:r>
          </a:p>
          <a:p>
            <a:pPr lvl="1"/>
            <a:r>
              <a:rPr lang="en-US" dirty="0"/>
              <a:t>Differential privacy </a:t>
            </a:r>
          </a:p>
          <a:p>
            <a:pPr lvl="1"/>
            <a:r>
              <a:rPr lang="en-US" dirty="0"/>
              <a:t>Small area estimation</a:t>
            </a:r>
          </a:p>
          <a:p>
            <a:r>
              <a:rPr lang="en-US" dirty="0"/>
              <a:t>Small area population data sources</a:t>
            </a:r>
          </a:p>
          <a:p>
            <a:r>
              <a:rPr lang="en-US" dirty="0"/>
              <a:t>Hybrid, model-based estimation of small area population sizes.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“Design what you can, model the rest.”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0934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F4D0A-6ACD-0E81-EDD0-469B6A594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Predictions: Baker County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BD954B-A5A2-3543-1B23-80C73AC36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245" y="1285777"/>
            <a:ext cx="7036565" cy="558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305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BF07ADE-3251-9DDB-D887-67CAC16F1ED3}"/>
              </a:ext>
            </a:extLst>
          </p:cNvPr>
          <p:cNvSpPr txBox="1"/>
          <p:nvPr/>
        </p:nvSpPr>
        <p:spPr>
          <a:xfrm>
            <a:off x="0" y="1847705"/>
            <a:ext cx="20715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 population:</a:t>
            </a:r>
          </a:p>
          <a:p>
            <a:r>
              <a:rPr lang="en-US" dirty="0"/>
              <a:t>PEP catches growth,</a:t>
            </a:r>
          </a:p>
          <a:p>
            <a:r>
              <a:rPr lang="en-US" dirty="0"/>
              <a:t>ACS lags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503EB64-9213-C327-0465-5DE67CBE8078}"/>
              </a:ext>
            </a:extLst>
          </p:cNvPr>
          <p:cNvCxnSpPr>
            <a:cxnSpLocks/>
          </p:cNvCxnSpPr>
          <p:nvPr/>
        </p:nvCxnSpPr>
        <p:spPr>
          <a:xfrm>
            <a:off x="889792" y="2578019"/>
            <a:ext cx="846018" cy="386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EE8A18D-A9BE-7909-2013-2607FD183CEF}"/>
              </a:ext>
            </a:extLst>
          </p:cNvPr>
          <p:cNvSpPr txBox="1"/>
          <p:nvPr/>
        </p:nvSpPr>
        <p:spPr>
          <a:xfrm>
            <a:off x="10658805" y="4280546"/>
            <a:ext cx="13523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 population:</a:t>
            </a:r>
          </a:p>
          <a:p>
            <a:r>
              <a:rPr lang="en-US" dirty="0"/>
              <a:t>PEP catches growth,</a:t>
            </a:r>
          </a:p>
          <a:p>
            <a:r>
              <a:rPr lang="en-US" dirty="0"/>
              <a:t>ACS noisier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87B2D70-D908-6FF8-AAAE-8C815E5C0DF7}"/>
              </a:ext>
            </a:extLst>
          </p:cNvPr>
          <p:cNvCxnSpPr>
            <a:cxnSpLocks/>
          </p:cNvCxnSpPr>
          <p:nvPr/>
        </p:nvCxnSpPr>
        <p:spPr>
          <a:xfrm flipH="1">
            <a:off x="9740900" y="4521200"/>
            <a:ext cx="379507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graph of different types of data&#10;&#10;Description automatically generated with medium confidence">
            <a:extLst>
              <a:ext uri="{FF2B5EF4-FFF2-40B4-BE49-F238E27FC236}">
                <a16:creationId xmlns:a16="http://schemas.microsoft.com/office/drawing/2014/main" id="{2D377C7C-0E9E-032C-FA71-095FE823D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284" y="345688"/>
            <a:ext cx="8671521" cy="651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68533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38937-3ABE-6C80-4EE0-D752832FD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9A2F0-9B1F-7AC4-0F24-0B5AE80E0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Compromises: Differential privacy and small area estimation</a:t>
            </a:r>
          </a:p>
          <a:p>
            <a:pPr lvl="1"/>
            <a:r>
              <a:rPr lang="en-US" dirty="0"/>
              <a:t>Tension in goals, math to balance</a:t>
            </a:r>
          </a:p>
          <a:p>
            <a:r>
              <a:rPr lang="en-US" dirty="0">
                <a:solidFill>
                  <a:schemeClr val="accent1"/>
                </a:solidFill>
              </a:rPr>
              <a:t>Differential Privacy and Small Area Estimates of Health Disparities</a:t>
            </a:r>
          </a:p>
          <a:p>
            <a:pPr lvl="1"/>
            <a:r>
              <a:rPr lang="en-US" dirty="0"/>
              <a:t>Updated privacy budget improved accuracy</a:t>
            </a:r>
          </a:p>
          <a:p>
            <a:r>
              <a:rPr lang="en-US" dirty="0">
                <a:solidFill>
                  <a:schemeClr val="accent1"/>
                </a:solidFill>
              </a:rPr>
              <a:t>Hybrid, model-based estimation of small area population sizes.</a:t>
            </a:r>
          </a:p>
          <a:p>
            <a:pPr lvl="1"/>
            <a:r>
              <a:rPr lang="en-US" dirty="0"/>
              <a:t>Tracking sources and types of uncertainty (challenging, but important)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“Design what you can, model the rest.”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1779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CE4F4-FEE5-DDA9-DF0E-5D901FDEC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E06D1-79A0-A5DA-940B-363FC1D89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400" dirty="0"/>
              <a:t>Peterson EN et al. (2024) A Bayesian hierarchical small area population model accounting for data source specific methodologies from American Community Survey, Population Estimates Program, and Decennial Census Data. </a:t>
            </a:r>
            <a:r>
              <a:rPr lang="en-US" sz="2400" i="1" dirty="0"/>
              <a:t>Annals of Applied Statistics </a:t>
            </a:r>
            <a:r>
              <a:rPr lang="en-US" sz="2400" dirty="0"/>
              <a:t>18(2): </a:t>
            </a:r>
            <a:r>
              <a:rPr lang="en-US" sz="2200" dirty="0">
                <a:hlinkClick r:id="rId2"/>
              </a:rPr>
              <a:t>https://doi.org/10.1214/23-AOAS1849</a:t>
            </a:r>
            <a:r>
              <a:rPr lang="en-US" sz="2200" dirty="0"/>
              <a:t> </a:t>
            </a:r>
            <a:endParaRPr lang="en-US" sz="3500" dirty="0"/>
          </a:p>
          <a:p>
            <a:r>
              <a:rPr lang="en-US" sz="2400" dirty="0" err="1"/>
              <a:t>Nethery</a:t>
            </a:r>
            <a:r>
              <a:rPr lang="en-US" sz="2400" dirty="0"/>
              <a:t> et a. (2021) Comparing denominator sources for real-time disease incidence modeling: American Community Survey and </a:t>
            </a:r>
            <a:r>
              <a:rPr lang="en-US" sz="2400" dirty="0" err="1"/>
              <a:t>WorldPop</a:t>
            </a:r>
            <a:r>
              <a:rPr lang="en-US" sz="2400" dirty="0"/>
              <a:t>. </a:t>
            </a:r>
            <a:r>
              <a:rPr lang="en-US" sz="2400" i="1" dirty="0"/>
              <a:t>SSM-Population Health</a:t>
            </a:r>
            <a:r>
              <a:rPr lang="en-US" sz="2400" dirty="0"/>
              <a:t> 14, 100786. </a:t>
            </a:r>
            <a:r>
              <a:rPr lang="en-US" sz="2000" dirty="0">
                <a:hlinkClick r:id="rId3" tooltip="Persistent link using digital object identifier"/>
              </a:rPr>
              <a:t>https://doi.org/10.1016/j.ssmph.2021.100786</a:t>
            </a:r>
            <a:endParaRPr lang="en-US" sz="2400" dirty="0"/>
          </a:p>
          <a:p>
            <a:r>
              <a:rPr lang="en-US" sz="2400" dirty="0"/>
              <a:t>Li Y et al. (2023) Impacts of census differential privacy for small-area disease mapping to monitor health inequities. </a:t>
            </a:r>
            <a:r>
              <a:rPr lang="en-US" sz="2400" i="1" dirty="0"/>
              <a:t>Science Advances</a:t>
            </a:r>
            <a:r>
              <a:rPr lang="en-US" sz="2400" dirty="0"/>
              <a:t> 9, eade888. </a:t>
            </a:r>
          </a:p>
          <a:p>
            <a:r>
              <a:rPr lang="en-US" sz="2400" dirty="0">
                <a:effectLst/>
              </a:rPr>
              <a:t>Kurz CF, König AN, Emmert-Fees KMF, Allen LD. (2022) The effect of differential privacy on Medicaid participation among racial and ethnic minority groups. </a:t>
            </a:r>
            <a:r>
              <a:rPr lang="en-US" sz="2400" i="1" dirty="0">
                <a:effectLst/>
              </a:rPr>
              <a:t>Health Serv Res</a:t>
            </a:r>
            <a:r>
              <a:rPr lang="en-US" sz="2400" dirty="0">
                <a:effectLst/>
              </a:rPr>
              <a:t>. 57(Suppl. 2):207‐213. doi:</a:t>
            </a:r>
            <a:r>
              <a:rPr lang="en-US" sz="2400" dirty="0">
                <a:solidFill>
                  <a:srgbClr val="0000FF"/>
                </a:solidFill>
                <a:effectLst/>
              </a:rPr>
              <a:t>10.1111/1475-6773.14000</a:t>
            </a:r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effectLst/>
              </a:rPr>
              <a:t>Waller LA. (2022) Global and local impacts of differential privacy on estimates of health care inequity. </a:t>
            </a:r>
            <a:r>
              <a:rPr lang="en-US" sz="2400" i="1" dirty="0">
                <a:effectLst/>
              </a:rPr>
              <a:t>Health Serv Res</a:t>
            </a:r>
            <a:r>
              <a:rPr lang="en-US" sz="2400">
                <a:effectLst/>
              </a:rPr>
              <a:t>. 57</a:t>
            </a:r>
            <a:r>
              <a:rPr lang="en-US" sz="2400" dirty="0">
                <a:effectLst/>
              </a:rPr>
              <a:t>(Suppl. 2):204‐206. doi:</a:t>
            </a:r>
            <a:r>
              <a:rPr lang="en-US" sz="2400" dirty="0">
                <a:solidFill>
                  <a:srgbClr val="0000FF"/>
                </a:solidFill>
                <a:effectLst/>
              </a:rPr>
              <a:t>10.1111/1475-6773.14080</a:t>
            </a:r>
          </a:p>
        </p:txBody>
      </p:sp>
    </p:spTree>
    <p:extLst>
      <p:ext uri="{BB962C8B-B14F-4D97-AF65-F5344CB8AC3E}">
        <p14:creationId xmlns:p14="http://schemas.microsoft.com/office/powerpoint/2010/main" val="38234715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5535C-0797-3ADE-4135-95CB6622F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TO ADD TO YOUR SLIDES IF YOU WANT (EP). I don’t know if you want to add specific data models. Put them at the end. </a:t>
            </a:r>
          </a:p>
        </p:txBody>
      </p:sp>
      <p:pic>
        <p:nvPicPr>
          <p:cNvPr id="5" name="Content Placeholder 4" descr="A white paper with black text&#10;&#10;Description automatically generated">
            <a:extLst>
              <a:ext uri="{FF2B5EF4-FFF2-40B4-BE49-F238E27FC236}">
                <a16:creationId xmlns:a16="http://schemas.microsoft.com/office/drawing/2014/main" id="{89747412-CBBF-880C-A8EC-3733BE0412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425976"/>
            <a:ext cx="8293923" cy="4750987"/>
          </a:xfrm>
        </p:spPr>
      </p:pic>
    </p:spTree>
    <p:extLst>
      <p:ext uri="{BB962C8B-B14F-4D97-AF65-F5344CB8AC3E}">
        <p14:creationId xmlns:p14="http://schemas.microsoft.com/office/powerpoint/2010/main" val="21948150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4B73-8712-F876-515B-03219A21A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ADD TO YOUR SLIDES IF YOU WANT</a:t>
            </a:r>
          </a:p>
        </p:txBody>
      </p:sp>
      <p:pic>
        <p:nvPicPr>
          <p:cNvPr id="5" name="Content Placeholder 4" descr="A white paper with black text&#10;&#10;Description automatically generated">
            <a:extLst>
              <a:ext uri="{FF2B5EF4-FFF2-40B4-BE49-F238E27FC236}">
                <a16:creationId xmlns:a16="http://schemas.microsoft.com/office/drawing/2014/main" id="{DEE26594-C510-FF53-F604-3B9F93783C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276133"/>
            <a:ext cx="9019378" cy="5216742"/>
          </a:xfrm>
        </p:spPr>
      </p:pic>
    </p:spTree>
    <p:extLst>
      <p:ext uri="{BB962C8B-B14F-4D97-AF65-F5344CB8AC3E}">
        <p14:creationId xmlns:p14="http://schemas.microsoft.com/office/powerpoint/2010/main" val="29233113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C5483-832A-0627-72A4-FB9ED2313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EEE3E66C-C1F1-C3B4-2818-E3ACC8587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2225" y="1825625"/>
            <a:ext cx="7087550" cy="4351338"/>
          </a:xfrm>
        </p:spPr>
      </p:pic>
    </p:spTree>
    <p:extLst>
      <p:ext uri="{BB962C8B-B14F-4D97-AF65-F5344CB8AC3E}">
        <p14:creationId xmlns:p14="http://schemas.microsoft.com/office/powerpoint/2010/main" val="9177200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04A45-D3AF-CD12-5851-3C6D25AB4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white paper with black text and numbers&#10;&#10;Description automatically generated with medium confidence">
            <a:extLst>
              <a:ext uri="{FF2B5EF4-FFF2-40B4-BE49-F238E27FC236}">
                <a16:creationId xmlns:a16="http://schemas.microsoft.com/office/drawing/2014/main" id="{E220BE88-EB98-162B-E26F-A812D01493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3327" y="1825625"/>
            <a:ext cx="6125345" cy="4351338"/>
          </a:xfrm>
        </p:spPr>
      </p:pic>
    </p:spTree>
    <p:extLst>
      <p:ext uri="{BB962C8B-B14F-4D97-AF65-F5344CB8AC3E}">
        <p14:creationId xmlns:p14="http://schemas.microsoft.com/office/powerpoint/2010/main" val="33537189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8B626-040A-4637-DD1C-45EF7A826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white paper with black text&#10;&#10;Description automatically generated">
            <a:extLst>
              <a:ext uri="{FF2B5EF4-FFF2-40B4-BE49-F238E27FC236}">
                <a16:creationId xmlns:a16="http://schemas.microsoft.com/office/drawing/2014/main" id="{693FD897-BAFE-A6E6-CD2D-A794AAD252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0215" y="1825625"/>
            <a:ext cx="6871569" cy="4351338"/>
          </a:xfrm>
        </p:spPr>
      </p:pic>
    </p:spTree>
    <p:extLst>
      <p:ext uri="{BB962C8B-B14F-4D97-AF65-F5344CB8AC3E}">
        <p14:creationId xmlns:p14="http://schemas.microsoft.com/office/powerpoint/2010/main" val="36916498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854C9-38E7-AA87-5864-B3E08CD1D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diagram of accuracy and noise&#10;&#10;Description automatically generated">
            <a:extLst>
              <a:ext uri="{FF2B5EF4-FFF2-40B4-BE49-F238E27FC236}">
                <a16:creationId xmlns:a16="http://schemas.microsoft.com/office/drawing/2014/main" id="{EEEC934E-33FB-F2E0-27D7-DEBD0461E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7350" y="1829594"/>
            <a:ext cx="8877300" cy="4343400"/>
          </a:xfrm>
        </p:spPr>
      </p:pic>
    </p:spTree>
    <p:extLst>
      <p:ext uri="{BB962C8B-B14F-4D97-AF65-F5344CB8AC3E}">
        <p14:creationId xmlns:p14="http://schemas.microsoft.com/office/powerpoint/2010/main" val="1436642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054E7-774E-C37E-2E9E-B85AAC83E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vs. general solutions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FE707F-AC75-4FA9-0F7D-8B86303726CB}"/>
              </a:ext>
            </a:extLst>
          </p:cNvPr>
          <p:cNvSpPr txBox="1"/>
          <p:nvPr/>
        </p:nvSpPr>
        <p:spPr>
          <a:xfrm>
            <a:off x="2175003" y="5935065"/>
            <a:ext cx="550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history.nasa.gov</a:t>
            </a:r>
            <a:r>
              <a:rPr lang="en-US" dirty="0"/>
              <a:t>/diagrams/</a:t>
            </a:r>
            <a:r>
              <a:rPr lang="en-US" dirty="0" err="1"/>
              <a:t>astp</a:t>
            </a:r>
            <a:r>
              <a:rPr lang="en-US" dirty="0"/>
              <a:t>/pk69.jpg</a:t>
            </a:r>
          </a:p>
        </p:txBody>
      </p:sp>
      <p:pic>
        <p:nvPicPr>
          <p:cNvPr id="6" name="Content Placeholder 5" descr="Power adapter.jpg">
            <a:extLst>
              <a:ext uri="{FF2B5EF4-FFF2-40B4-BE49-F238E27FC236}">
                <a16:creationId xmlns:a16="http://schemas.microsoft.com/office/drawing/2014/main" id="{ED086F6B-D9D5-05D6-15D3-9DB4DF7F98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663" r="-53663"/>
          <a:stretch>
            <a:fillRect/>
          </a:stretch>
        </p:blipFill>
        <p:spPr>
          <a:xfrm>
            <a:off x="6163300" y="2891867"/>
            <a:ext cx="7899121" cy="3810000"/>
          </a:xfrm>
        </p:spPr>
      </p:pic>
      <p:pic>
        <p:nvPicPr>
          <p:cNvPr id="4" name="Content Placeholder 3" descr="Apollo Soyuz Schematic.jpg">
            <a:extLst>
              <a:ext uri="{FF2B5EF4-FFF2-40B4-BE49-F238E27FC236}">
                <a16:creationId xmlns:a16="http://schemas.microsoft.com/office/drawing/2014/main" id="{0882951D-6AB8-F6C6-AEF0-5FF594058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362" r="-32362"/>
          <a:stretch>
            <a:fillRect/>
          </a:stretch>
        </p:blipFill>
        <p:spPr>
          <a:xfrm>
            <a:off x="0" y="1805473"/>
            <a:ext cx="8323762" cy="40148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5A2F89-189D-86DE-5502-24FF64EE829F}"/>
              </a:ext>
            </a:extLst>
          </p:cNvPr>
          <p:cNvSpPr txBox="1"/>
          <p:nvPr/>
        </p:nvSpPr>
        <p:spPr>
          <a:xfrm>
            <a:off x="838200" y="1916935"/>
            <a:ext cx="3413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Customized technical solution to </a:t>
            </a:r>
          </a:p>
          <a:p>
            <a:r>
              <a:rPr lang="en-US" dirty="0">
                <a:solidFill>
                  <a:srgbClr val="C00000"/>
                </a:solidFill>
              </a:rPr>
              <a:t>very specific problem (“just right”)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0BA747-EEAF-CC5D-CC0D-08498F580C4E}"/>
              </a:ext>
            </a:extLst>
          </p:cNvPr>
          <p:cNvSpPr txBox="1"/>
          <p:nvPr/>
        </p:nvSpPr>
        <p:spPr>
          <a:xfrm>
            <a:off x="8137793" y="2010280"/>
            <a:ext cx="3349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Framework that works pretty well</a:t>
            </a:r>
          </a:p>
          <a:p>
            <a:r>
              <a:rPr lang="en-US" dirty="0">
                <a:solidFill>
                  <a:srgbClr val="C00000"/>
                </a:solidFill>
              </a:rPr>
              <a:t>most of the time.</a:t>
            </a:r>
          </a:p>
        </p:txBody>
      </p:sp>
    </p:spTree>
    <p:extLst>
      <p:ext uri="{BB962C8B-B14F-4D97-AF65-F5344CB8AC3E}">
        <p14:creationId xmlns:p14="http://schemas.microsoft.com/office/powerpoint/2010/main" val="1594393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F87DC-4A37-D70E-B53C-552EB9A09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9B411-A74A-39D7-4942-56394C37A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Support:  NICHHD R01: 5R01HD092580</a:t>
            </a:r>
          </a:p>
          <a:p>
            <a:r>
              <a:rPr lang="en-US" dirty="0"/>
              <a:t>Emory University, Rollins School of Public Health</a:t>
            </a:r>
          </a:p>
          <a:p>
            <a:pPr lvl="1"/>
            <a:r>
              <a:rPr lang="en-US" dirty="0"/>
              <a:t>Lance Waller, Emily Peterson</a:t>
            </a:r>
          </a:p>
          <a:p>
            <a:r>
              <a:rPr lang="en-US" dirty="0"/>
              <a:t>Harvard T.H. Chan School of Public Health</a:t>
            </a:r>
          </a:p>
          <a:p>
            <a:pPr lvl="1"/>
            <a:r>
              <a:rPr lang="en-US" dirty="0"/>
              <a:t>Brent </a:t>
            </a:r>
            <a:r>
              <a:rPr lang="en-US" dirty="0" err="1"/>
              <a:t>Coull</a:t>
            </a:r>
            <a:r>
              <a:rPr lang="en-US" dirty="0"/>
              <a:t>, Nancy Krieger, Jarvis Chen, Rachel </a:t>
            </a:r>
            <a:r>
              <a:rPr lang="en-US" dirty="0" err="1"/>
              <a:t>Nethery</a:t>
            </a:r>
            <a:r>
              <a:rPr lang="en-US" dirty="0"/>
              <a:t>, </a:t>
            </a:r>
            <a:r>
              <a:rPr lang="en-US" dirty="0" err="1"/>
              <a:t>Yanran</a:t>
            </a:r>
            <a:r>
              <a:rPr lang="en-US" dirty="0"/>
              <a:t> Li, Christian Testa, Nick Link</a:t>
            </a:r>
          </a:p>
          <a:p>
            <a:r>
              <a:rPr lang="en-US" dirty="0"/>
              <a:t>Imperial College, London</a:t>
            </a:r>
          </a:p>
          <a:p>
            <a:pPr lvl="1"/>
            <a:r>
              <a:rPr lang="en-US" dirty="0"/>
              <a:t>Fred </a:t>
            </a:r>
            <a:r>
              <a:rPr lang="en-US" dirty="0" err="1"/>
              <a:t>Piel</a:t>
            </a:r>
            <a:r>
              <a:rPr lang="en-US" dirty="0"/>
              <a:t>, Marta </a:t>
            </a:r>
            <a:r>
              <a:rPr lang="en-US" dirty="0" err="1"/>
              <a:t>Blangiardo</a:t>
            </a:r>
            <a:r>
              <a:rPr lang="en-US" dirty="0"/>
              <a:t>, Paul Elliott, </a:t>
            </a:r>
            <a:r>
              <a:rPr lang="en-US" dirty="0" err="1"/>
              <a:t>Mahboubeh</a:t>
            </a:r>
            <a:r>
              <a:rPr lang="en-US" dirty="0"/>
              <a:t> </a:t>
            </a:r>
            <a:r>
              <a:rPr lang="en-US" dirty="0" err="1"/>
              <a:t>Parsaeian</a:t>
            </a:r>
            <a:endParaRPr lang="en-US" dirty="0"/>
          </a:p>
          <a:p>
            <a:r>
              <a:rPr lang="en-US" dirty="0"/>
              <a:t>Drexel University</a:t>
            </a:r>
          </a:p>
          <a:p>
            <a:pPr lvl="1"/>
            <a:r>
              <a:rPr lang="en-US" dirty="0"/>
              <a:t>Loni Tabb</a:t>
            </a:r>
          </a:p>
        </p:txBody>
      </p:sp>
    </p:spTree>
    <p:extLst>
      <p:ext uri="{BB962C8B-B14F-4D97-AF65-F5344CB8AC3E}">
        <p14:creationId xmlns:p14="http://schemas.microsoft.com/office/powerpoint/2010/main" val="690444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03F39-D1CB-5D65-56A8-8FB451768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Compromises:  SAE and DP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CE05F6-8AA4-30C2-A709-5C39B9B98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010" y="1284205"/>
            <a:ext cx="9630908" cy="541738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B277B5D-913B-5CCA-08EC-89C47F2FA071}"/>
              </a:ext>
            </a:extLst>
          </p:cNvPr>
          <p:cNvSpPr/>
          <p:nvPr/>
        </p:nvSpPr>
        <p:spPr>
          <a:xfrm>
            <a:off x="4812632" y="5269832"/>
            <a:ext cx="2839452" cy="1804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44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CAE37-1D10-4893-DCE6-D5637C75D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Area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B0AC6-E598-A8C9-9338-78C0A70F9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Fay &amp; Herriot (1979, </a:t>
            </a:r>
            <a:r>
              <a:rPr lang="en-US" i="1" dirty="0"/>
              <a:t>JASA</a:t>
            </a:r>
            <a:r>
              <a:rPr lang="en-US" dirty="0"/>
              <a:t>)</a:t>
            </a:r>
          </a:p>
          <a:p>
            <a:r>
              <a:rPr lang="en-US" dirty="0"/>
              <a:t>Shrinkage estimation, James-Stein estimation</a:t>
            </a:r>
          </a:p>
          <a:p>
            <a:r>
              <a:rPr lang="en-US" dirty="0"/>
              <a:t>Random intercepts borrow information</a:t>
            </a:r>
          </a:p>
          <a:p>
            <a:pPr lvl="1"/>
            <a:r>
              <a:rPr lang="en-US" dirty="0"/>
              <a:t>From overall mean (SAE)</a:t>
            </a:r>
          </a:p>
          <a:p>
            <a:pPr lvl="1"/>
            <a:r>
              <a:rPr lang="en-US" dirty="0"/>
              <a:t>From neighbors (Clayton and Kaldor 1987, </a:t>
            </a:r>
            <a:r>
              <a:rPr lang="en-US" i="1" dirty="0" err="1"/>
              <a:t>Bcs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From both (</a:t>
            </a:r>
            <a:r>
              <a:rPr lang="en-US" dirty="0" err="1"/>
              <a:t>Besag</a:t>
            </a:r>
            <a:r>
              <a:rPr lang="en-US" dirty="0"/>
              <a:t>, York, </a:t>
            </a:r>
            <a:r>
              <a:rPr lang="en-US" dirty="0" err="1"/>
              <a:t>Mollié</a:t>
            </a:r>
            <a:r>
              <a:rPr lang="en-US" dirty="0"/>
              <a:t> 1991, </a:t>
            </a:r>
            <a:r>
              <a:rPr lang="en-US" i="1" dirty="0"/>
              <a:t>Ann Inst Stat Math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b="1" dirty="0"/>
              <a:t>Elegant mathematics to borrow the right amount of information.</a:t>
            </a:r>
          </a:p>
        </p:txBody>
      </p:sp>
    </p:spTree>
    <p:extLst>
      <p:ext uri="{BB962C8B-B14F-4D97-AF65-F5344CB8AC3E}">
        <p14:creationId xmlns:p14="http://schemas.microsoft.com/office/powerpoint/2010/main" val="40031992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9528D-A5E9-A489-75A9-D650458E6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dirty="0"/>
              <a:t>“Design what you can, model the rest.”</a:t>
            </a:r>
          </a:p>
        </p:txBody>
      </p:sp>
    </p:spTree>
    <p:extLst>
      <p:ext uri="{BB962C8B-B14F-4D97-AF65-F5344CB8AC3E}">
        <p14:creationId xmlns:p14="http://schemas.microsoft.com/office/powerpoint/2010/main" val="1821051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EFA61-22AD-D513-6490-7675365E7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Privacy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4F24B-D8F4-8C8A-D365-F567BCBDD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Statistical summaries vs. needle-in-a-haystack </a:t>
            </a:r>
          </a:p>
          <a:p>
            <a:pPr lvl="1"/>
            <a:r>
              <a:rPr lang="en-US" dirty="0"/>
              <a:t>(</a:t>
            </a:r>
            <a:r>
              <a:rPr lang="en-US" dirty="0" err="1"/>
              <a:t>Dwork</a:t>
            </a:r>
            <a:r>
              <a:rPr lang="en-US" dirty="0"/>
              <a:t> IPAM-UCLA presentation on YouTube)</a:t>
            </a:r>
          </a:p>
          <a:p>
            <a:r>
              <a:rPr lang="en-US" dirty="0"/>
              <a:t>Metaphor:  20 questions </a:t>
            </a:r>
          </a:p>
          <a:p>
            <a:pPr lvl="1"/>
            <a:r>
              <a:rPr lang="en-US" dirty="0"/>
              <a:t>Questions are statistical summaries</a:t>
            </a:r>
          </a:p>
          <a:p>
            <a:pPr lvl="1"/>
            <a:r>
              <a:rPr lang="en-US" dirty="0"/>
              <a:t>“20” = privacy budget (debit card vs. credit card)</a:t>
            </a:r>
          </a:p>
          <a:p>
            <a:r>
              <a:rPr lang="en-US" dirty="0"/>
              <a:t>Differential privacy caps probability of discovery from statistical summaries</a:t>
            </a:r>
          </a:p>
          <a:p>
            <a:r>
              <a:rPr lang="en-US" b="1" dirty="0"/>
              <a:t>Elegant mathematics to add the right amount of noise.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16834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FFBD129B4424F90691339E55B5A7E" ma:contentTypeVersion="20" ma:contentTypeDescription="Create a new document." ma:contentTypeScope="" ma:versionID="b29d7386760d3ed5692d77b26a8bcca5">
  <xsd:schema xmlns:xsd="http://www.w3.org/2001/XMLSchema" xmlns:xs="http://www.w3.org/2001/XMLSchema" xmlns:p="http://schemas.microsoft.com/office/2006/metadata/properties" xmlns:ns1="http://schemas.microsoft.com/sharepoint/v3" xmlns:ns2="a09baf1e-45c8-4993-a8ef-9209070ee381" xmlns:ns3="440d2437-d853-4db3-bdda-a2b2af628fb2" targetNamespace="http://schemas.microsoft.com/office/2006/metadata/properties" ma:root="true" ma:fieldsID="1d0d142bd0a56e87ada0895bdc35cecf" ns1:_="" ns2:_="" ns3:_="">
    <xsd:import namespace="http://schemas.microsoft.com/sharepoint/v3"/>
    <xsd:import namespace="a09baf1e-45c8-4993-a8ef-9209070ee381"/>
    <xsd:import namespace="440d2437-d853-4db3-bdda-a2b2af628fb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baf1e-45c8-4993-a8ef-9209070ee38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309525f-9825-49e9-9d9c-1d74682eb4ab}" ma:internalName="TaxCatchAll" ma:showField="CatchAllData" ma:web="a09baf1e-45c8-4993-a8ef-9209070ee3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0d2437-d853-4db3-bdda-a2b2af628f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b4420a8-2ab6-4cc0-9a2f-4ec41633a6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FD3CFA-6CCF-49D8-A7D5-05B3D108B74F}"/>
</file>

<file path=customXml/itemProps2.xml><?xml version="1.0" encoding="utf-8"?>
<ds:datastoreItem xmlns:ds="http://schemas.openxmlformats.org/officeDocument/2006/customXml" ds:itemID="{9254DF67-6964-4EC5-8F2D-89E7D92FDDD8}"/>
</file>

<file path=docProps/app.xml><?xml version="1.0" encoding="utf-8"?>
<Properties xmlns="http://schemas.openxmlformats.org/officeDocument/2006/extended-properties" xmlns:vt="http://schemas.openxmlformats.org/officeDocument/2006/docPropsVTypes">
  <TotalTime>7291</TotalTime>
  <Words>1301</Words>
  <Application>Microsoft Macintosh PowerPoint</Application>
  <PresentationFormat>Widescreen</PresentationFormat>
  <Paragraphs>185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Aptos</vt:lpstr>
      <vt:lpstr>Arial</vt:lpstr>
      <vt:lpstr>Calibri</vt:lpstr>
      <vt:lpstr>Calibri Light</vt:lpstr>
      <vt:lpstr>Office Theme</vt:lpstr>
      <vt:lpstr>Incorporating heterogeneous types of uncertainty in small area estimates from multiple demographic data sources</vt:lpstr>
      <vt:lpstr>Incorporating heterogeneous types of uncertainty in small area estimates from multiple demographic data sources</vt:lpstr>
      <vt:lpstr>Outline</vt:lpstr>
      <vt:lpstr>Specific vs. general solutions</vt:lpstr>
      <vt:lpstr>Acknowledgements</vt:lpstr>
      <vt:lpstr>Compromises:  SAE and DP</vt:lpstr>
      <vt:lpstr>Small Area Estimation</vt:lpstr>
      <vt:lpstr>“Design what you can, model the rest.”</vt:lpstr>
      <vt:lpstr>Differential Privacy</vt:lpstr>
      <vt:lpstr>“Design what you can, model the rest.”</vt:lpstr>
      <vt:lpstr>Putting data to use</vt:lpstr>
      <vt:lpstr>Differential Privacy and Small Area Estimation</vt:lpstr>
      <vt:lpstr>Differential Privacy and Small Area Estimates</vt:lpstr>
      <vt:lpstr>Kurz et al. (2022, HSR)</vt:lpstr>
      <vt:lpstr>Waller (2022, HSR, Commentary)</vt:lpstr>
      <vt:lpstr>Ingredients</vt:lpstr>
      <vt:lpstr>Closer look at 2010 Demonstration Products</vt:lpstr>
      <vt:lpstr>Differential Privacy and Small Area Estimation</vt:lpstr>
      <vt:lpstr>% difference in age-standardized population</vt:lpstr>
      <vt:lpstr>Simulation assessments of bias</vt:lpstr>
      <vt:lpstr>Next: combining disparate data products</vt:lpstr>
      <vt:lpstr>Comparing ACS and WorldPop</vt:lpstr>
      <vt:lpstr>Accuracy vs. % poverty</vt:lpstr>
      <vt:lpstr>Combining US Census Data Products</vt:lpstr>
      <vt:lpstr>PowerPoint Presentation</vt:lpstr>
      <vt:lpstr>Modeling different types of error</vt:lpstr>
      <vt:lpstr>1000 words</vt:lpstr>
      <vt:lpstr>PowerPoint Presentation</vt:lpstr>
      <vt:lpstr>A new type of map (for me)….</vt:lpstr>
      <vt:lpstr>Predictions: Baker County</vt:lpstr>
      <vt:lpstr>PowerPoint Presentation</vt:lpstr>
      <vt:lpstr>Summary</vt:lpstr>
      <vt:lpstr>References</vt:lpstr>
      <vt:lpstr>TO ADD TO YOUR SLIDES IF YOU WANT (EP). I don’t know if you want to add specific data models. Put them at the end. </vt:lpstr>
      <vt:lpstr>TO ADD TO YOUR SLIDES IF YOU WANT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Model-based hybrid small area population estimates:  Combining disparate sources of population data</dc:title>
  <dc:creator>Waller, Lance</dc:creator>
  <cp:lastModifiedBy>Waller, Lance</cp:lastModifiedBy>
  <cp:revision>4</cp:revision>
  <dcterms:created xsi:type="dcterms:W3CDTF">2023-10-10T13:01:37Z</dcterms:created>
  <dcterms:modified xsi:type="dcterms:W3CDTF">2024-08-03T20:41:49Z</dcterms:modified>
</cp:coreProperties>
</file>